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6.xml"/><Relationship Id="rId22" Type="http://schemas.openxmlformats.org/officeDocument/2006/relationships/font" Target="fonts/Inter-italic.fntdata"/><Relationship Id="rId10" Type="http://schemas.openxmlformats.org/officeDocument/2006/relationships/slide" Target="slides/slide5.xml"/><Relationship Id="rId21" Type="http://schemas.openxmlformats.org/officeDocument/2006/relationships/font" Target="fonts/Inter-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Halant-bold.fntdata"/><Relationship Id="rId6" Type="http://schemas.openxmlformats.org/officeDocument/2006/relationships/slide" Target="slides/slide1.xml"/><Relationship Id="rId18" Type="http://schemas.openxmlformats.org/officeDocument/2006/relationships/font" Target="fonts/Halant-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69b4b601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69b4b60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3df1a312d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3df1a312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3df1a312d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3df1a312d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13df1a312d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13df1a312d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3df1a312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3df1a312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3df1a312d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3df1a312d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3df1a312d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3df1a312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3df1a312d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3df1a312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13df1a312d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13df1a312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1ea3d3559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1ea3d3559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13df1a312d_0_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13df1a312d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13df1a312d_0_1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13df1a312d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inkaroad/index.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Inkas Guided Notes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757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Follow along with the teacher presentation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difference between Inka and Inca?</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background information about the Inka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how the Inkan government was organized.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Mit’a System?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Incas adapt to their environment?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Quote Reflection</a:t>
            </a:r>
            <a:endParaRPr b="1" sz="1200">
              <a:solidFill>
                <a:schemeClr val="dk1"/>
              </a:solidFill>
              <a:latin typeface="Inter"/>
              <a:ea typeface="Inter"/>
              <a:cs typeface="Inter"/>
              <a:sym typeface="Inter"/>
            </a:endParaRPr>
          </a:p>
          <a:p>
            <a:pPr indent="-304800" lvl="1" marL="914400" rtl="0" algn="l">
              <a:lnSpc>
                <a:spcPct val="9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Is this information surprising to you? Why or why not?</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304800" lvl="1" marL="914400" rtl="0" algn="l">
              <a:lnSpc>
                <a:spcPct val="90000"/>
              </a:lnSpc>
              <a:spcBef>
                <a:spcPts val="4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characteristics make up an “impressive empire” in your opinion?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Great Inka Road: Engineering an Empire (Exemplar)</a:t>
            </a:r>
            <a:endParaRPr sz="2000">
              <a:solidFill>
                <a:schemeClr val="dk1"/>
              </a:solidFill>
              <a:latin typeface="Halant"/>
              <a:ea typeface="Halant"/>
              <a:cs typeface="Halant"/>
              <a:sym typeface="Halant"/>
            </a:endParaRPr>
          </a:p>
        </p:txBody>
      </p:sp>
      <p:pic>
        <p:nvPicPr>
          <p:cNvPr id="145" name="Google Shape;145;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22"/>
          <p:cNvSpPr txBox="1"/>
          <p:nvPr/>
        </p:nvSpPr>
        <p:spPr>
          <a:xfrm>
            <a:off x="594300" y="655288"/>
            <a:ext cx="6583800" cy="3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Inka acquire new territory, and how was the road system (Qhapaq Ñan) integrate these different regions into one empire?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Inka used war, diplomacy, marriage alliances, etc. to expand their territory. The Inka roads connected these different regions and made it possible to effectively rule over them.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the Qhapaq Ñan considered to be an engineering marvel?</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almost 25,000 miles over very diverse landscapes including grasslands, desert, rainforest, and mountains, and it was all constructed without wheeled carts, iron tools, or large </a:t>
            </a:r>
            <a:r>
              <a:rPr b="1" lang="en" sz="1200">
                <a:solidFill>
                  <a:srgbClr val="E95C3D"/>
                </a:solidFill>
                <a:latin typeface="Inter"/>
                <a:ea typeface="Inter"/>
                <a:cs typeface="Inter"/>
                <a:sym typeface="Inter"/>
              </a:rPr>
              <a:t>work</a:t>
            </a:r>
            <a:r>
              <a:rPr b="1" lang="en" sz="1200">
                <a:solidFill>
                  <a:srgbClr val="E95C3D"/>
                </a:solidFill>
                <a:latin typeface="Inter"/>
                <a:ea typeface="Inter"/>
                <a:cs typeface="Inter"/>
                <a:sym typeface="Inter"/>
              </a:rPr>
              <a:t> animals. They had to make the road fit into the landscape by drawing on the </a:t>
            </a:r>
            <a:r>
              <a:rPr b="1" lang="en" sz="1200">
                <a:solidFill>
                  <a:srgbClr val="E95C3D"/>
                </a:solidFill>
                <a:latin typeface="Inter"/>
                <a:ea typeface="Inter"/>
                <a:cs typeface="Inter"/>
                <a:sym typeface="Inter"/>
              </a:rPr>
              <a:t>expertise</a:t>
            </a:r>
            <a:r>
              <a:rPr b="1" lang="en" sz="1200">
                <a:solidFill>
                  <a:srgbClr val="E95C3D"/>
                </a:solidFill>
                <a:latin typeface="Inter"/>
                <a:ea typeface="Inter"/>
                <a:cs typeface="Inter"/>
                <a:sym typeface="Inter"/>
              </a:rPr>
              <a:t> of local workers.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mita and ayni. How did these concepts play a key role in the construction of the roads?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Mita- A labor system that was essentially a tax made up of public works that people had to commit to.</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Ayni- the idea of reciprocity, which meant that it was expected the community worked together to support everyone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The roads were constructed using workers who were doing labor for the mita and in return the state provided them with food, resources, and protection.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religion was a driving factor in Inka conquest. Why were the Qhapaq Ñan important for this goal?</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 driving motivator for the Inka expansion was to spread the worship of Init, the Sun god. The roads made it possible for </a:t>
            </a:r>
            <a:r>
              <a:rPr b="1" lang="en" sz="1200">
                <a:solidFill>
                  <a:srgbClr val="E95C3D"/>
                </a:solidFill>
                <a:latin typeface="Inter"/>
                <a:ea typeface="Inter"/>
                <a:cs typeface="Inter"/>
                <a:sym typeface="Inter"/>
              </a:rPr>
              <a:t>conquest</a:t>
            </a:r>
            <a:r>
              <a:rPr b="1" lang="en" sz="1200">
                <a:solidFill>
                  <a:srgbClr val="E95C3D"/>
                </a:solidFill>
                <a:latin typeface="Inter"/>
                <a:ea typeface="Inter"/>
                <a:cs typeface="Inter"/>
                <a:sym typeface="Inter"/>
              </a:rPr>
              <a:t> and travel to spread this faith. Altars to the Sun were built throughout the empire, and when the Inka ruler traveled on the </a:t>
            </a:r>
            <a:r>
              <a:rPr b="1" lang="en" sz="1200">
                <a:solidFill>
                  <a:srgbClr val="E95C3D"/>
                </a:solidFill>
                <a:latin typeface="Inter"/>
                <a:ea typeface="Inter"/>
                <a:cs typeface="Inter"/>
                <a:sym typeface="Inter"/>
              </a:rPr>
              <a:t>road</a:t>
            </a:r>
            <a:r>
              <a:rPr b="1" lang="en" sz="1200">
                <a:solidFill>
                  <a:srgbClr val="E95C3D"/>
                </a:solidFill>
                <a:latin typeface="Inter"/>
                <a:ea typeface="Inter"/>
                <a:cs typeface="Inter"/>
                <a:sym typeface="Inter"/>
              </a:rPr>
              <a:t>, a </a:t>
            </a:r>
            <a:r>
              <a:rPr b="1" lang="en" sz="1200">
                <a:solidFill>
                  <a:srgbClr val="E95C3D"/>
                </a:solidFill>
                <a:latin typeface="Inter"/>
                <a:ea typeface="Inter"/>
                <a:cs typeface="Inter"/>
                <a:sym typeface="Inter"/>
              </a:rPr>
              <a:t>spectacle</a:t>
            </a:r>
            <a:r>
              <a:rPr b="1" lang="en" sz="1200">
                <a:solidFill>
                  <a:srgbClr val="E95C3D"/>
                </a:solidFill>
                <a:latin typeface="Inter"/>
                <a:ea typeface="Inter"/>
                <a:cs typeface="Inter"/>
                <a:sym typeface="Inter"/>
              </a:rPr>
              <a:t> was made to show the wealth and power of him.</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the road used for governing?</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road was used extensively by the government. They used it to mobilize labor forces, transport food and other resources across the </a:t>
            </a:r>
            <a:r>
              <a:rPr b="1" lang="en" sz="1200">
                <a:solidFill>
                  <a:srgbClr val="E95C3D"/>
                </a:solidFill>
                <a:latin typeface="Inter"/>
                <a:ea typeface="Inter"/>
                <a:cs typeface="Inter"/>
                <a:sym typeface="Inter"/>
              </a:rPr>
              <a:t>empire</a:t>
            </a:r>
            <a:r>
              <a:rPr b="1" lang="en" sz="1200">
                <a:solidFill>
                  <a:srgbClr val="E95C3D"/>
                </a:solidFill>
                <a:latin typeface="Inter"/>
                <a:ea typeface="Inter"/>
                <a:cs typeface="Inter"/>
                <a:sym typeface="Inter"/>
              </a:rPr>
              <a:t>, and send out their military for conquest and stopping rebellions.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Great Inka Road: Engineering an Empire (Exemplar)</a:t>
            </a:r>
            <a:endParaRPr sz="2000">
              <a:solidFill>
                <a:schemeClr val="dk1"/>
              </a:solidFill>
              <a:latin typeface="Halant"/>
              <a:ea typeface="Halant"/>
              <a:cs typeface="Halant"/>
              <a:sym typeface="Halant"/>
            </a:endParaRPr>
          </a:p>
        </p:txBody>
      </p:sp>
      <p:pic>
        <p:nvPicPr>
          <p:cNvPr id="155" name="Google Shape;155;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8" name="Google Shape;158;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9" name="Google Shape;159;p23"/>
          <p:cNvSpPr txBox="1"/>
          <p:nvPr/>
        </p:nvSpPr>
        <p:spPr>
          <a:xfrm>
            <a:off x="594300" y="655318"/>
            <a:ext cx="6583800" cy="853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the significance of </a:t>
            </a:r>
            <a:r>
              <a:rPr i="1" lang="en" sz="1200">
                <a:solidFill>
                  <a:schemeClr val="dk1"/>
                </a:solidFill>
                <a:latin typeface="Inter"/>
                <a:ea typeface="Inter"/>
                <a:cs typeface="Inter"/>
                <a:sym typeface="Inter"/>
              </a:rPr>
              <a:t>chaskis</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r>
              <a:rPr b="1" i="1" lang="en" sz="1200">
                <a:solidFill>
                  <a:srgbClr val="E95C3D"/>
                </a:solidFill>
                <a:latin typeface="Inter"/>
                <a:ea typeface="Inter"/>
                <a:cs typeface="Inter"/>
                <a:sym typeface="Inter"/>
              </a:rPr>
              <a:t>Chaskis</a:t>
            </a:r>
            <a:r>
              <a:rPr b="1" lang="en" sz="1200">
                <a:solidFill>
                  <a:srgbClr val="E95C3D"/>
                </a:solidFill>
                <a:latin typeface="Inter"/>
                <a:ea typeface="Inter"/>
                <a:cs typeface="Inter"/>
                <a:sym typeface="Inter"/>
              </a:rPr>
              <a:t> made communication effective and fast within the empire. They spread the communication through a relay system.</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a:t>
            </a:r>
            <a:r>
              <a:rPr i="1" lang="en" sz="1200">
                <a:solidFill>
                  <a:schemeClr val="dk1"/>
                </a:solidFill>
                <a:latin typeface="Inter"/>
                <a:ea typeface="Inter"/>
                <a:cs typeface="Inter"/>
                <a:sym typeface="Inter"/>
              </a:rPr>
              <a:t>khipus</a:t>
            </a:r>
            <a:r>
              <a:rPr lang="en" sz="1200">
                <a:solidFill>
                  <a:schemeClr val="dk1"/>
                </a:solidFill>
                <a:latin typeface="Inter"/>
                <a:ea typeface="Inter"/>
                <a:cs typeface="Inter"/>
                <a:sym typeface="Inter"/>
              </a:rPr>
              <a:t> and their use in administering the empire.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Instead of creating a writing </a:t>
            </a:r>
            <a:r>
              <a:rPr b="1" lang="en" sz="1200">
                <a:solidFill>
                  <a:srgbClr val="E95C3D"/>
                </a:solidFill>
                <a:latin typeface="Inter"/>
                <a:ea typeface="Inter"/>
                <a:cs typeface="Inter"/>
                <a:sym typeface="Inter"/>
              </a:rPr>
              <a:t>system</a:t>
            </a:r>
            <a:r>
              <a:rPr b="1" lang="en" sz="1200">
                <a:solidFill>
                  <a:srgbClr val="E95C3D"/>
                </a:solidFill>
                <a:latin typeface="Inter"/>
                <a:ea typeface="Inter"/>
                <a:cs typeface="Inter"/>
                <a:sym typeface="Inter"/>
              </a:rPr>
              <a:t>, the Inka used </a:t>
            </a:r>
            <a:r>
              <a:rPr b="1" i="1" lang="en" sz="1200">
                <a:solidFill>
                  <a:srgbClr val="E95C3D"/>
                </a:solidFill>
                <a:latin typeface="Inter"/>
                <a:ea typeface="Inter"/>
                <a:cs typeface="Inter"/>
                <a:sym typeface="Inter"/>
              </a:rPr>
              <a:t>khipus</a:t>
            </a:r>
            <a:r>
              <a:rPr b="1" lang="en" sz="1200">
                <a:solidFill>
                  <a:srgbClr val="E95C3D"/>
                </a:solidFill>
                <a:latin typeface="Inter"/>
                <a:ea typeface="Inter"/>
                <a:cs typeface="Inter"/>
                <a:sym typeface="Inter"/>
              </a:rPr>
              <a:t>, which were made with colored string knotted in specific ways. These tools were used to keep track of taxes, population, movement of resources, and religious and military info.</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Suyus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one of the four </a:t>
            </a:r>
            <a:r>
              <a:rPr i="1" lang="en" sz="1200">
                <a:solidFill>
                  <a:schemeClr val="dk1"/>
                </a:solidFill>
                <a:latin typeface="Inter"/>
                <a:ea typeface="Inter"/>
                <a:cs typeface="Inter"/>
                <a:sym typeface="Inter"/>
              </a:rPr>
              <a:t>suyus </a:t>
            </a:r>
            <a:r>
              <a:rPr lang="en" sz="1200">
                <a:solidFill>
                  <a:schemeClr val="dk1"/>
                </a:solidFill>
                <a:latin typeface="Inter"/>
                <a:ea typeface="Inter"/>
                <a:cs typeface="Inter"/>
                <a:sym typeface="Inter"/>
              </a:rPr>
              <a:t>and describe the importance of it. Then, choose three of the pieces of evidence the exhibit provides and describe what you learned about those parts of the </a:t>
            </a:r>
            <a:r>
              <a:rPr i="1" lang="en" sz="1200">
                <a:solidFill>
                  <a:schemeClr val="dk1"/>
                </a:solidFill>
                <a:latin typeface="Inter"/>
                <a:ea typeface="Inter"/>
                <a:cs typeface="Inter"/>
                <a:sym typeface="Inter"/>
              </a:rPr>
              <a:t>suyu.</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will vary. Exemplar provided for: Chinchaysuyu</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Chinchaysuyu were important because they were the largest and most productive agricultural region. As a result of its complex geography, building the road through it was a significant accomplishment.</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first image shows the road moving toward steep mountains. This shows how </a:t>
            </a:r>
            <a:r>
              <a:rPr b="1" lang="en" sz="1200">
                <a:solidFill>
                  <a:srgbClr val="E95C3D"/>
                </a:solidFill>
                <a:latin typeface="Inter"/>
                <a:ea typeface="Inter"/>
                <a:cs typeface="Inter"/>
                <a:sym typeface="Inter"/>
              </a:rPr>
              <a:t>challenging</a:t>
            </a:r>
            <a:r>
              <a:rPr b="1" lang="en" sz="1200">
                <a:solidFill>
                  <a:srgbClr val="E95C3D"/>
                </a:solidFill>
                <a:latin typeface="Inter"/>
                <a:ea typeface="Inter"/>
                <a:cs typeface="Inter"/>
                <a:sym typeface="Inter"/>
              </a:rPr>
              <a:t> it would have been for the road builders. Once completed, it would have been an </a:t>
            </a:r>
            <a:r>
              <a:rPr b="1" lang="en" sz="1200">
                <a:solidFill>
                  <a:srgbClr val="E95C3D"/>
                </a:solidFill>
                <a:latin typeface="Inter"/>
                <a:ea typeface="Inter"/>
                <a:cs typeface="Inter"/>
                <a:sym typeface="Inter"/>
              </a:rPr>
              <a:t>important</a:t>
            </a:r>
            <a:r>
              <a:rPr b="1" lang="en" sz="1200">
                <a:solidFill>
                  <a:srgbClr val="E95C3D"/>
                </a:solidFill>
                <a:latin typeface="Inter"/>
                <a:ea typeface="Inter"/>
                <a:cs typeface="Inter"/>
                <a:sym typeface="Inter"/>
              </a:rPr>
              <a:t> link to other areas.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quote from Francisco de Xerez demonstrates how impressed the Spanish were by the construction done by the Inka.</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The Q’eswachaka suspension bridge is still in </a:t>
            </a:r>
            <a:r>
              <a:rPr b="1" lang="en" sz="1200">
                <a:solidFill>
                  <a:srgbClr val="E95C3D"/>
                </a:solidFill>
                <a:latin typeface="Inter"/>
                <a:ea typeface="Inter"/>
                <a:cs typeface="Inter"/>
                <a:sym typeface="Inter"/>
              </a:rPr>
              <a:t>existence</a:t>
            </a:r>
            <a:r>
              <a:rPr b="1" lang="en" sz="1200">
                <a:solidFill>
                  <a:srgbClr val="E95C3D"/>
                </a:solidFill>
                <a:latin typeface="Inter"/>
                <a:ea typeface="Inter"/>
                <a:cs typeface="Inter"/>
                <a:sym typeface="Inter"/>
              </a:rPr>
              <a:t> after 500 years. While often rebuilt, it still exhibits the importance of this bridge and the sophisticated techniques used by the Inka.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Great Inka Road: Engineering an Empire (Exemplar)</a:t>
            </a:r>
            <a:endParaRPr sz="2000">
              <a:solidFill>
                <a:schemeClr val="dk1"/>
              </a:solidFill>
              <a:latin typeface="Halant"/>
              <a:ea typeface="Halant"/>
              <a:cs typeface="Halant"/>
              <a:sym typeface="Halant"/>
            </a:endParaRPr>
          </a:p>
        </p:txBody>
      </p:sp>
      <p:pic>
        <p:nvPicPr>
          <p:cNvPr id="165" name="Google Shape;165;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8" name="Google Shape;168;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9" name="Google Shape;169;p24"/>
          <p:cNvSpPr txBox="1"/>
          <p:nvPr/>
        </p:nvSpPr>
        <p:spPr>
          <a:xfrm>
            <a:off x="594300" y="655296"/>
            <a:ext cx="6583800" cy="853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Engineering an Empire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three of the questions provided in this section to explore. Write down the question and then answer the question in your own words below.</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Answers should include three of the following:</a:t>
            </a:r>
            <a:endParaRPr b="1"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expand and control their empire?</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Inka used their road system to connect and control a vast region.</a:t>
            </a:r>
            <a:endParaRPr b="1"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road reflect the local environment?</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road system was designed to adapt to the Andes, with staircases for steep areas, switchbacks for mountain slopes, and pathways that connected valleys, deserts, and highlands.</a:t>
            </a:r>
            <a:endParaRPr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Who used the Inka road?</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road was used by government officials, messengers (</a:t>
            </a:r>
            <a:r>
              <a:rPr i="1" lang="en" sz="1200">
                <a:solidFill>
                  <a:srgbClr val="E95C3D"/>
                </a:solidFill>
                <a:latin typeface="Inter"/>
                <a:ea typeface="Inter"/>
                <a:cs typeface="Inter"/>
                <a:sym typeface="Inter"/>
              </a:rPr>
              <a:t>chasquis</a:t>
            </a:r>
            <a:r>
              <a:rPr lang="en" sz="1200">
                <a:solidFill>
                  <a:srgbClr val="E95C3D"/>
                </a:solidFill>
                <a:latin typeface="Inter"/>
                <a:ea typeface="Inter"/>
                <a:cs typeface="Inter"/>
                <a:sym typeface="Inter"/>
              </a:rPr>
              <a:t>), armies, and workers. Ordinary citizens could use it only with permission.</a:t>
            </a:r>
            <a:endParaRPr b="1" sz="13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feed help feed the empire?</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Inka used terraces to farm crops like potatoes and maize, created vast irrigation systems, and organized labor to ensure food production across their empire.</a:t>
            </a:r>
            <a:endParaRPr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were the food and supplies stored for the Inka empire?</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Food and supplies were stored in warehouses called </a:t>
            </a:r>
            <a:r>
              <a:rPr i="1" lang="en" sz="1200">
                <a:solidFill>
                  <a:srgbClr val="E95C3D"/>
                </a:solidFill>
                <a:latin typeface="Inter"/>
                <a:ea typeface="Inter"/>
                <a:cs typeface="Inter"/>
                <a:sym typeface="Inter"/>
              </a:rPr>
              <a:t>qollqas (colcas)</a:t>
            </a:r>
            <a:r>
              <a:rPr lang="en" sz="1200">
                <a:solidFill>
                  <a:srgbClr val="E95C3D"/>
                </a:solidFill>
                <a:latin typeface="Inter"/>
                <a:ea typeface="Inter"/>
                <a:cs typeface="Inter"/>
                <a:sym typeface="Inter"/>
              </a:rPr>
              <a:t>, strategically placed along roads and in major settlements.</a:t>
            </a:r>
            <a:endParaRPr b="1"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Where were the Inka travelers housed?</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Travelers stayed in rest houses called </a:t>
            </a:r>
            <a:r>
              <a:rPr i="1" lang="en" sz="1200">
                <a:solidFill>
                  <a:srgbClr val="E95C3D"/>
                </a:solidFill>
                <a:latin typeface="Inter"/>
                <a:ea typeface="Inter"/>
                <a:cs typeface="Inter"/>
                <a:sym typeface="Inter"/>
              </a:rPr>
              <a:t>tambos</a:t>
            </a:r>
            <a:r>
              <a:rPr lang="en" sz="1200">
                <a:solidFill>
                  <a:srgbClr val="E95C3D"/>
                </a:solidFill>
                <a:latin typeface="Inter"/>
                <a:ea typeface="Inter"/>
                <a:cs typeface="Inter"/>
                <a:sym typeface="Inter"/>
              </a:rPr>
              <a:t>, which were spaced along the roads to provide food, shelter, and supplies.</a:t>
            </a:r>
            <a:endParaRPr b="1" sz="13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cross rivers?</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Inka built suspension bridges using woven grasses and cables, as well as stone bridges in some locations.</a:t>
            </a:r>
            <a:endParaRPr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keep their suspension bridges safe?</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They regularly maintained the bridges, with communities assigned to rebuild them as needed under the </a:t>
            </a:r>
            <a:r>
              <a:rPr i="1" lang="en" sz="1200">
                <a:solidFill>
                  <a:srgbClr val="E95C3D"/>
                </a:solidFill>
                <a:latin typeface="Inter"/>
                <a:ea typeface="Inter"/>
                <a:cs typeface="Inter"/>
                <a:sym typeface="Inter"/>
              </a:rPr>
              <a:t>mit’a</a:t>
            </a:r>
            <a:r>
              <a:rPr lang="en" sz="1200">
                <a:solidFill>
                  <a:srgbClr val="E95C3D"/>
                </a:solidFill>
                <a:latin typeface="Inter"/>
                <a:ea typeface="Inter"/>
                <a:cs typeface="Inter"/>
                <a:sym typeface="Inter"/>
              </a:rPr>
              <a:t> system.</a:t>
            </a:r>
            <a:endParaRPr b="1" sz="13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 control water?</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 Inka constructed advanced irrigation systems, including canals and aqueducts, to channel water to crops and settlements.</a:t>
            </a:r>
            <a:endParaRPr sz="1200">
              <a:solidFill>
                <a:srgbClr val="E95C3D"/>
              </a:solidFill>
              <a:latin typeface="Inter"/>
              <a:ea typeface="Inter"/>
              <a:cs typeface="Inter"/>
              <a:sym typeface="Inter"/>
            </a:endParaRPr>
          </a:p>
          <a:p>
            <a:pPr indent="-304800" lvl="0" marL="914400" rtl="0" algn="l">
              <a:lnSpc>
                <a:spcPct val="115000"/>
              </a:lnSpc>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How did the Inka control </a:t>
            </a:r>
            <a:r>
              <a:rPr b="1" lang="en" sz="1200">
                <a:solidFill>
                  <a:srgbClr val="E95C3D"/>
                </a:solidFill>
                <a:latin typeface="Inter"/>
                <a:ea typeface="Inter"/>
                <a:cs typeface="Inter"/>
                <a:sym typeface="Inter"/>
              </a:rPr>
              <a:t>erosion and</a:t>
            </a:r>
            <a:r>
              <a:rPr b="1" lang="en" sz="1200">
                <a:solidFill>
                  <a:srgbClr val="E95C3D"/>
                </a:solidFill>
                <a:latin typeface="Inter"/>
                <a:ea typeface="Inter"/>
                <a:cs typeface="Inter"/>
                <a:sym typeface="Inter"/>
              </a:rPr>
              <a:t> grow crops in the steep Andes terrain?</a:t>
            </a:r>
            <a:endParaRPr b="1" sz="1200">
              <a:solidFill>
                <a:srgbClr val="E95C3D"/>
              </a:solidFill>
              <a:latin typeface="Inter"/>
              <a:ea typeface="Inter"/>
              <a:cs typeface="Inter"/>
              <a:sym typeface="Inter"/>
            </a:endParaRPr>
          </a:p>
          <a:p>
            <a:pPr indent="0" lvl="0" marL="914400" rtl="0" algn="l">
              <a:lnSpc>
                <a:spcPct val="115000"/>
              </a:lnSpc>
              <a:spcBef>
                <a:spcPts val="0"/>
              </a:spcBef>
              <a:spcAft>
                <a:spcPts val="0"/>
              </a:spcAft>
              <a:buNone/>
            </a:pPr>
            <a:r>
              <a:rPr lang="en" sz="1200">
                <a:solidFill>
                  <a:srgbClr val="E95C3D"/>
                </a:solidFill>
                <a:latin typeface="Inter"/>
                <a:ea typeface="Inter"/>
                <a:cs typeface="Inter"/>
                <a:sym typeface="Inter"/>
              </a:rPr>
              <a:t>They built terraces with stone walls to prevent erosion, retain soil, and create flat areas for farming on steep mountain slopes.</a:t>
            </a:r>
            <a:endParaRPr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708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hlink"/>
                </a:solidFill>
                <a:latin typeface="Halant"/>
                <a:ea typeface="Halant"/>
                <a:cs typeface="Halant"/>
                <a:sym typeface="Halant"/>
                <a:hlinkClick r:id="rId5"/>
              </a:rPr>
              <a:t>The Great Inka Road: Engineering an Empire </a:t>
            </a:r>
            <a:r>
              <a:rPr lang="en" sz="1200">
                <a:solidFill>
                  <a:schemeClr val="dk1"/>
                </a:solidFill>
                <a:latin typeface="Halant"/>
                <a:ea typeface="Halant"/>
                <a:cs typeface="Halant"/>
                <a:sym typeface="Halant"/>
              </a:rPr>
              <a:t>digital </a:t>
            </a:r>
            <a:r>
              <a:rPr lang="en" sz="1200">
                <a:solidFill>
                  <a:schemeClr val="dk1"/>
                </a:solidFill>
                <a:latin typeface="Halant"/>
                <a:ea typeface="Halant"/>
                <a:cs typeface="Halant"/>
                <a:sym typeface="Halant"/>
              </a:rPr>
              <a:t>exhibit</a:t>
            </a:r>
            <a:r>
              <a:rPr lang="en" sz="1200">
                <a:solidFill>
                  <a:schemeClr val="dk1"/>
                </a:solidFill>
                <a:latin typeface="Halant"/>
                <a:ea typeface="Halant"/>
                <a:cs typeface="Halant"/>
                <a:sym typeface="Halant"/>
              </a:rPr>
              <a: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Introduction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Inka call their empire, and what was the meaning behind the word?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the Inka Empire located?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Ancestors of the Inka</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four major cultures laid the groundwork for the Inka? What foundations did each culture create for the Inka?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two creation stories and summarize their significance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97"/>
            <a:ext cx="6583800" cy="83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Cusco</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significance of Cusco?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seven features of Cusco.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the three key rulers of the Inka who participated in their military expansion, and explain how they contributed to the development of the Inka empire. (Click on the plus signs on the map)</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655297"/>
            <a:ext cx="6583800" cy="856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Inka </a:t>
            </a:r>
            <a:r>
              <a:rPr lang="en" sz="1200">
                <a:solidFill>
                  <a:schemeClr val="dk1"/>
                </a:solidFill>
                <a:latin typeface="Inter"/>
                <a:ea typeface="Inter"/>
                <a:cs typeface="Inter"/>
                <a:sym typeface="Inter"/>
              </a:rPr>
              <a:t>acquire</a:t>
            </a:r>
            <a:r>
              <a:rPr lang="en" sz="1200">
                <a:solidFill>
                  <a:schemeClr val="dk1"/>
                </a:solidFill>
                <a:latin typeface="Inter"/>
                <a:ea typeface="Inter"/>
                <a:cs typeface="Inter"/>
                <a:sym typeface="Inter"/>
              </a:rPr>
              <a:t> new </a:t>
            </a:r>
            <a:r>
              <a:rPr lang="en" sz="1200">
                <a:solidFill>
                  <a:schemeClr val="dk1"/>
                </a:solidFill>
                <a:latin typeface="Inter"/>
                <a:ea typeface="Inter"/>
                <a:cs typeface="Inter"/>
                <a:sym typeface="Inter"/>
              </a:rPr>
              <a:t>territory</a:t>
            </a:r>
            <a:r>
              <a:rPr lang="en" sz="1200">
                <a:solidFill>
                  <a:schemeClr val="dk1"/>
                </a:solidFill>
                <a:latin typeface="Inter"/>
                <a:ea typeface="Inter"/>
                <a:cs typeface="Inter"/>
                <a:sym typeface="Inter"/>
              </a:rPr>
              <a:t>, and how was the road system (Qhapaq Ñan) integrate these different regions into one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the </a:t>
            </a:r>
            <a:r>
              <a:rPr lang="en" sz="1200">
                <a:solidFill>
                  <a:schemeClr val="dk1"/>
                </a:solidFill>
                <a:latin typeface="Inter"/>
                <a:ea typeface="Inter"/>
                <a:cs typeface="Inter"/>
                <a:sym typeface="Inter"/>
              </a:rPr>
              <a:t>Qhapaq Ñan considered to be an engineering marvel?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mita and ayni. How did these concepts play a key role in the construction of the roads?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religion was a driving factor in Inka conquest. Why were the Qhapaq Ñan important for this goal?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the road used for governing?</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310"/>
            <a:ext cx="6583800" cy="635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the significance of </a:t>
            </a:r>
            <a:r>
              <a:rPr i="1" lang="en" sz="1200">
                <a:solidFill>
                  <a:schemeClr val="dk1"/>
                </a:solidFill>
                <a:latin typeface="Inter"/>
                <a:ea typeface="Inter"/>
                <a:cs typeface="Inter"/>
                <a:sym typeface="Inter"/>
              </a:rPr>
              <a:t>chaskis</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a:t>
            </a:r>
            <a:r>
              <a:rPr i="1" lang="en" sz="1200">
                <a:solidFill>
                  <a:schemeClr val="dk1"/>
                </a:solidFill>
                <a:latin typeface="Inter"/>
                <a:ea typeface="Inter"/>
                <a:cs typeface="Inter"/>
                <a:sym typeface="Inter"/>
              </a:rPr>
              <a:t>khipus</a:t>
            </a:r>
            <a:r>
              <a:rPr lang="en" sz="1200">
                <a:solidFill>
                  <a:schemeClr val="dk1"/>
                </a:solidFill>
                <a:latin typeface="Inter"/>
                <a:ea typeface="Inter"/>
                <a:cs typeface="Inter"/>
                <a:sym typeface="Inter"/>
              </a:rPr>
              <a:t> and their use in administering the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Suyus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one of the four </a:t>
            </a:r>
            <a:r>
              <a:rPr i="1" lang="en" sz="1200">
                <a:solidFill>
                  <a:schemeClr val="dk1"/>
                </a:solidFill>
                <a:latin typeface="Inter"/>
                <a:ea typeface="Inter"/>
                <a:cs typeface="Inter"/>
                <a:sym typeface="Inter"/>
              </a:rPr>
              <a:t>suyus </a:t>
            </a:r>
            <a:r>
              <a:rPr lang="en" sz="1200">
                <a:solidFill>
                  <a:schemeClr val="dk1"/>
                </a:solidFill>
                <a:latin typeface="Inter"/>
                <a:ea typeface="Inter"/>
                <a:cs typeface="Inter"/>
                <a:sym typeface="Inter"/>
              </a:rPr>
              <a:t>and describe the importance of it. Then, choose three of the pieces of evidence the </a:t>
            </a:r>
            <a:r>
              <a:rPr lang="en" sz="1200">
                <a:solidFill>
                  <a:schemeClr val="dk1"/>
                </a:solidFill>
                <a:latin typeface="Inter"/>
                <a:ea typeface="Inter"/>
                <a:cs typeface="Inter"/>
                <a:sym typeface="Inter"/>
              </a:rPr>
              <a:t>exhibit</a:t>
            </a:r>
            <a:r>
              <a:rPr lang="en" sz="1200">
                <a:solidFill>
                  <a:schemeClr val="dk1"/>
                </a:solidFill>
                <a:latin typeface="Inter"/>
                <a:ea typeface="Inter"/>
                <a:cs typeface="Inter"/>
                <a:sym typeface="Inter"/>
              </a:rPr>
              <a:t> provides and describe what you learned about those parts of the </a:t>
            </a:r>
            <a:r>
              <a:rPr i="1" lang="en" sz="1200">
                <a:solidFill>
                  <a:schemeClr val="dk1"/>
                </a:solidFill>
                <a:latin typeface="Inter"/>
                <a:ea typeface="Inter"/>
                <a:cs typeface="Inter"/>
                <a:sym typeface="Inter"/>
              </a:rPr>
              <a:t>suyu.</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655297"/>
            <a:ext cx="6583800" cy="835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Engineering an Empire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three of the questions provided in this section to explore. Write down the question and then answer the question in your own words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Inkas Guided Notes (Exemplar)</a:t>
            </a:r>
            <a:endParaRPr sz="2000">
              <a:solidFill>
                <a:schemeClr val="dk1"/>
              </a:solidFill>
              <a:latin typeface="Halant"/>
              <a:ea typeface="Halant"/>
              <a:cs typeface="Halant"/>
              <a:sym typeface="Halant"/>
            </a:endParaRPr>
          </a:p>
        </p:txBody>
      </p:sp>
      <p:pic>
        <p:nvPicPr>
          <p:cNvPr id="115" name="Google Shape;11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9" name="Google Shape;119;p19"/>
          <p:cNvSpPr txBox="1"/>
          <p:nvPr/>
        </p:nvSpPr>
        <p:spPr>
          <a:xfrm>
            <a:off x="594300" y="655288"/>
            <a:ext cx="6583800" cy="8424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Follow along with the teacher presentation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difference between Inka and Inca?</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Inka is the spelling used in Peru by the </a:t>
            </a:r>
            <a:r>
              <a:rPr b="1" lang="en" sz="1200">
                <a:solidFill>
                  <a:srgbClr val="E95C3D"/>
                </a:solidFill>
                <a:latin typeface="Inter"/>
                <a:ea typeface="Inter"/>
                <a:cs typeface="Inter"/>
                <a:sym typeface="Inter"/>
              </a:rPr>
              <a:t>Quechua</a:t>
            </a:r>
            <a:r>
              <a:rPr b="1" lang="en" sz="1200">
                <a:solidFill>
                  <a:srgbClr val="E95C3D"/>
                </a:solidFill>
                <a:latin typeface="Inter"/>
                <a:ea typeface="Inter"/>
                <a:cs typeface="Inter"/>
                <a:sym typeface="Inter"/>
              </a:rPr>
              <a:t> peoples. Inca is the spelling used more commonly by English speakers.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background information about the Inka empire.</a:t>
            </a:r>
            <a:endParaRPr sz="1200">
              <a:solidFill>
                <a:schemeClr val="dk1"/>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Origin: Late 1300s</a:t>
            </a:r>
            <a:endParaRPr b="1" sz="1200">
              <a:solidFill>
                <a:srgbClr val="E95C3D"/>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Modern-day Peru</a:t>
            </a:r>
            <a:endParaRPr b="1" sz="1200">
              <a:solidFill>
                <a:srgbClr val="E95C3D"/>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Largest empire in Pre-Columbian America</a:t>
            </a:r>
            <a:endParaRPr b="1" sz="1200">
              <a:solidFill>
                <a:srgbClr val="E95C3D"/>
              </a:solidFill>
              <a:latin typeface="Inter"/>
              <a:ea typeface="Inter"/>
              <a:cs typeface="Inter"/>
              <a:sym typeface="Inter"/>
            </a:endParaRPr>
          </a:p>
          <a:p>
            <a:pPr indent="-304800" lvl="0" marL="9144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Called Tawantinsuyu by its subjects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how the Inkan government was organized?</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government was organized into different provinces which had their own governor and bureaucracy. This created a system that was easier to rule over by having a combination of a strong centralized government that worked with more regional provincial governments.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Mit’a System?</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Incan people worked for state tax</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Incas adapt to their environment?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Much of their empire was built in the mountains, so they had to find ways to build cities and grow agriculture in this environment. They used terrace farming along sides of the mountains to grow their crops.</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Quote Reflection</a:t>
            </a:r>
            <a:endParaRPr sz="1200">
              <a:solidFill>
                <a:schemeClr val="dk1"/>
              </a:solidFill>
              <a:latin typeface="Inter"/>
              <a:ea typeface="Inter"/>
              <a:cs typeface="Inter"/>
              <a:sym typeface="Inter"/>
            </a:endParaRPr>
          </a:p>
          <a:p>
            <a:pPr indent="-304800" lvl="1" marL="914400" rtl="0" algn="l">
              <a:lnSpc>
                <a:spcPct val="9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Is this information surprising to you? Why or why not?</a:t>
            </a:r>
            <a:endParaRPr sz="1200">
              <a:solidFill>
                <a:schemeClr val="dk1"/>
              </a:solidFill>
              <a:latin typeface="Inter"/>
              <a:ea typeface="Inter"/>
              <a:cs typeface="Inter"/>
              <a:sym typeface="Inter"/>
            </a:endParaRPr>
          </a:p>
          <a:p>
            <a:pPr indent="0" lvl="0" marL="914400" rtl="0" algn="l">
              <a:lnSpc>
                <a:spcPct val="90000"/>
              </a:lnSpc>
              <a:spcBef>
                <a:spcPts val="400"/>
              </a:spcBef>
              <a:spcAft>
                <a:spcPts val="0"/>
              </a:spcAft>
              <a:buNone/>
            </a:pPr>
            <a:r>
              <a:rPr b="1" lang="en" sz="1200">
                <a:solidFill>
                  <a:srgbClr val="E95C3D"/>
                </a:solidFill>
                <a:latin typeface="Inter"/>
                <a:ea typeface="Inter"/>
                <a:cs typeface="Inter"/>
                <a:sym typeface="Inter"/>
              </a:rPr>
              <a:t>Yes, this information is surprising to me because I didn’t realize the Inka Empire was so vast and diverse. I had always thought of other empires, like the Ming Dynasty or the Ottoman Empire, as being the largest and most powerful during this time.</a:t>
            </a:r>
            <a:endParaRPr b="1" sz="1200">
              <a:solidFill>
                <a:srgbClr val="E95C3D"/>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304800" lvl="1" marL="914400" rtl="0" algn="l">
              <a:lnSpc>
                <a:spcPct val="90000"/>
              </a:lnSpc>
              <a:spcBef>
                <a:spcPts val="4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characteristics make up an “impressive empire” in your opinion?</a:t>
            </a:r>
            <a:endParaRPr sz="1200">
              <a:solidFill>
                <a:schemeClr val="dk1"/>
              </a:solidFill>
              <a:latin typeface="Inter"/>
              <a:ea typeface="Inter"/>
              <a:cs typeface="Inter"/>
              <a:sym typeface="Inter"/>
            </a:endParaRPr>
          </a:p>
          <a:p>
            <a:pPr indent="0" lvl="0" marL="914400" rtl="0" algn="l">
              <a:lnSpc>
                <a:spcPct val="90000"/>
              </a:lnSpc>
              <a:spcBef>
                <a:spcPts val="400"/>
              </a:spcBef>
              <a:spcAft>
                <a:spcPts val="0"/>
              </a:spcAft>
              <a:buNone/>
            </a:pPr>
            <a:r>
              <a:rPr b="1" lang="en" sz="1200">
                <a:solidFill>
                  <a:srgbClr val="E95C3D"/>
                </a:solidFill>
                <a:latin typeface="Inter"/>
                <a:ea typeface="Inter"/>
                <a:cs typeface="Inter"/>
                <a:sym typeface="Inter"/>
              </a:rPr>
              <a:t>In my opinion, an impressive empire is one that shows strong organization, the ability to adapt to different environments, and unity among diverse peoples. It should have advanced infrastructure, like roads or systems of communication, to connect its territories and allow for trade and governance. Military strength is also important for defense and expansion, but I think cultural achievements, like art, architecture, and innovations, are equally important because they leave a lasting legacy.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Great Inka Road: Engineering an Empire (Exemplar)</a:t>
            </a:r>
            <a:endParaRPr sz="1900">
              <a:solidFill>
                <a:schemeClr val="dk1"/>
              </a:solidFill>
              <a:latin typeface="Halant"/>
              <a:ea typeface="Halant"/>
              <a:cs typeface="Halant"/>
              <a:sym typeface="Halant"/>
            </a:endParaRPr>
          </a:p>
        </p:txBody>
      </p:sp>
      <p:pic>
        <p:nvPicPr>
          <p:cNvPr id="125" name="Google Shape;125;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20"/>
          <p:cNvSpPr txBox="1"/>
          <p:nvPr/>
        </p:nvSpPr>
        <p:spPr>
          <a:xfrm>
            <a:off x="594300" y="655288"/>
            <a:ext cx="6583800" cy="984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Introduction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Inka call their empire, and what was the meaning behind the word?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They called their empire Tawantinsuyu, which meant “the four regions together.” This was important because it recognized that there were four provinces that the empire held together as one unit.</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the Inka Empire located?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 was located in South America along the Pacific coast.  At its peak, it became the largest empire in the Americas.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Ancestors of the Inka</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four major cultures laid the groundwork for the Inka? What foundations did each culture create for the Inka?</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Chavin- First major uniting culture in the Andes region; hed distinctive art, </a:t>
            </a:r>
            <a:r>
              <a:rPr b="1" lang="en" sz="1200">
                <a:solidFill>
                  <a:srgbClr val="E95C3D"/>
                </a:solidFill>
                <a:latin typeface="Inter"/>
                <a:ea typeface="Inter"/>
                <a:cs typeface="Inter"/>
                <a:sym typeface="Inter"/>
              </a:rPr>
              <a:t>architecture</a:t>
            </a:r>
            <a:r>
              <a:rPr b="1" lang="en" sz="1200">
                <a:solidFill>
                  <a:srgbClr val="E95C3D"/>
                </a:solidFill>
                <a:latin typeface="Inter"/>
                <a:ea typeface="Inter"/>
                <a:cs typeface="Inter"/>
                <a:sym typeface="Inter"/>
              </a:rPr>
              <a:t>, and way of life</a:t>
            </a: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Tiwanaku- Near Lake Titicaca; foundations of art, religion, and architecture; also built roads along the </a:t>
            </a:r>
            <a:r>
              <a:rPr b="1" lang="en" sz="1200">
                <a:solidFill>
                  <a:srgbClr val="E95C3D"/>
                </a:solidFill>
                <a:latin typeface="Inter"/>
                <a:ea typeface="Inter"/>
                <a:cs typeface="Inter"/>
                <a:sym typeface="Inter"/>
              </a:rPr>
              <a:t>Pacific</a:t>
            </a:r>
            <a:r>
              <a:rPr b="1" lang="en" sz="1200">
                <a:solidFill>
                  <a:srgbClr val="E95C3D"/>
                </a:solidFill>
                <a:latin typeface="Inter"/>
                <a:ea typeface="Inter"/>
                <a:cs typeface="Inter"/>
                <a:sym typeface="Inter"/>
              </a:rPr>
              <a:t> coast</a:t>
            </a: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Wari- Expanded their empire through conquest and diffused their religion. They created provincial centers and expansive roads to control their diverse and remote areas.</a:t>
            </a: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Chimu- their capital was one of the largest cities in its time. They built roads, canals, and irrigation systems.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two creation stories and summarize their significance in your own words.</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Creator- The Inka believed that Tiqzi WIracocha created the sun, moon, stars, and all life on earth. He was also credited with the establishment of the layout of the Inka Roads.</a:t>
            </a: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Children of the Sun- The Sun god, Inti, sent 2 of his children to establish organization and civilization to humanity. They founded the city of Cusco, and the path they took to the area they started the city was the first Inka road. One of them became the first ruler of the Inka empire.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Great Inka Road: Engineering an Empire (Exemplar)</a:t>
            </a:r>
            <a:endParaRPr sz="2000">
              <a:solidFill>
                <a:schemeClr val="dk1"/>
              </a:solidFill>
              <a:latin typeface="Halant"/>
              <a:ea typeface="Halant"/>
              <a:cs typeface="Halant"/>
              <a:sym typeface="Halant"/>
            </a:endParaRPr>
          </a:p>
        </p:txBody>
      </p:sp>
      <p:pic>
        <p:nvPicPr>
          <p:cNvPr id="135" name="Google Shape;13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1"/>
          <p:cNvSpPr txBox="1"/>
          <p:nvPr/>
        </p:nvSpPr>
        <p:spPr>
          <a:xfrm>
            <a:off x="594300" y="655317"/>
            <a:ext cx="6583800" cy="844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Cusco</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significance of Cusco?</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Capital sacred city center religion government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seven features of Cusco.</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T</a:t>
            </a:r>
            <a:r>
              <a:rPr b="1" lang="en" sz="1200">
                <a:solidFill>
                  <a:srgbClr val="E95C3D"/>
                </a:solidFill>
                <a:latin typeface="Inter"/>
                <a:ea typeface="Inter"/>
                <a:cs typeface="Inter"/>
                <a:sym typeface="Inter"/>
              </a:rPr>
              <a:t>he city was organized into the shape of a puma, which symbolized power of the earth.</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a:t>
            </a:r>
            <a:r>
              <a:rPr b="1" lang="en" sz="1200">
                <a:solidFill>
                  <a:srgbClr val="E95C3D"/>
                </a:solidFill>
                <a:latin typeface="Inter"/>
                <a:ea typeface="Inter"/>
                <a:cs typeface="Inter"/>
                <a:sym typeface="Inter"/>
              </a:rPr>
              <a:t>Organized</a:t>
            </a:r>
            <a:r>
              <a:rPr b="1" lang="en" sz="1200">
                <a:solidFill>
                  <a:srgbClr val="E95C3D"/>
                </a:solidFill>
                <a:latin typeface="Inter"/>
                <a:ea typeface="Inter"/>
                <a:cs typeface="Inter"/>
                <a:sym typeface="Inter"/>
              </a:rPr>
              <a:t> into an upper and lower half, and each of those was split in half so that it had four quarters, each being related to one of the four provinces.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3. Hawkaypata was the main </a:t>
            </a:r>
            <a:r>
              <a:rPr b="1" lang="en" sz="1200">
                <a:solidFill>
                  <a:srgbClr val="E95C3D"/>
                </a:solidFill>
                <a:latin typeface="Inter"/>
                <a:ea typeface="Inter"/>
                <a:cs typeface="Inter"/>
                <a:sym typeface="Inter"/>
              </a:rPr>
              <a:t>plaza dedicated to the creator god. The space was utilized for rituals and ceremonies. The Inka roads went from the four sides of this space to the rest of the empire.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4. The Qorikancha was the temple of the Sun, and the main religious center of the Empire. Its walls were covered in gold and it was visible throughout Cusco, symbolizing the significance and power of the Sun God.</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5. Saqsaywaman was the upper temple of the sun, again demonstrating the importance of the Sun to the Inka.</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6. In the center of the city were the residences for the royal families.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7. Surrounding the city were neighborhoods of the workers. They would go into the city for work as part of the mita system.</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the three key rulers of the Inka who participated in their military expansion, and explain how they contributed to the development of the Inka empire. (Click on the plus signs on the map)</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Pachacutic- Made Cusco the center of the empire</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Tupac Inka Yupanqui- Expanded the empire extensively both to the north and south</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3. Huayna Capac- Under his rule, the empire grew to its largest size. He founded Tomebamba in Ecuador and based it off of Cusco</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